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第一部分　基础过关篇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基础训练   </a:t>
            </a:r>
            <a:r>
              <a:rPr lang="en-US" altLang="zh-CN" sz="4800" b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2558" y="764704"/>
            <a:ext cx="11584144" cy="125695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178779"/>
            <a:ext cx="3024336" cy="790377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178779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文介绍了伦敦新开的英汉双语幼儿园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Hatching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6311230" y="3834963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四川成都成华区期末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558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49817"/>
            <a:ext cx="11485848" cy="2099742"/>
          </a:xfrm>
        </p:spPr>
        <p:txBody>
          <a:bodyPr/>
          <a:lstStyle/>
          <a:p>
            <a:pPr algn="ctr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year, an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English-Chinese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nursery opens in London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</a:t>
            </a: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nursery to teach Chinese in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 is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Hatching </a:t>
            </a: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4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632307" y="913667"/>
            <a:ext cx="10882354" cy="44689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4321" y="1467227"/>
            <a:ext cx="2324987" cy="14661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03397" y="1957175"/>
            <a:ext cx="8082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>
                <a:ea typeface="Times New Roman" panose="02020603050405020304" pitchFamily="18" charset="0"/>
              </a:rPr>
              <a:t> </a:t>
            </a:r>
            <a:r>
              <a:rPr lang="en-US" altLang="zh-CN" sz="2400"/>
              <a:t>first</a:t>
            </a:r>
            <a:endParaRPr lang="zh-CN" altLang="en-US" sz="1800"/>
          </a:p>
        </p:txBody>
      </p:sp>
      <p:sp>
        <p:nvSpPr>
          <p:cNvPr id="7" name="矩形 6"/>
          <p:cNvSpPr/>
          <p:nvPr/>
        </p:nvSpPr>
        <p:spPr>
          <a:xfrm>
            <a:off x="6198769" y="195525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Its</a:t>
            </a:r>
            <a:endParaRPr lang="zh-CN" altLang="en-US" sz="180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900071"/>
            <a:ext cx="11485848" cy="158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4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考查序数词。句意：这是英国第一家教中文的幼儿园。根据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the ... nursery to teach Chinese in the UK.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并结合备选词可知，此处表示这是第一家教中文的幼儿园，此处要用其序数词形式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，表示顺序。故填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484026"/>
            <a:ext cx="11485848" cy="209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4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考查代词。句意：它的名字叫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Hatching Dragon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 is Hatching Dragon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并结合备选词可知，此处表示幼儿园的名字叫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Hatching Dragon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，前文已经提到这个幼儿园，此处用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指代，结合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name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可知此处要用其形容词性物主代词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714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7266"/>
            <a:ext cx="11485848" cy="1822743"/>
          </a:xfrm>
        </p:spPr>
        <p:txBody>
          <a:bodyPr/>
          <a:lstStyle/>
          <a:p>
            <a:pPr algn="ctr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Hatching Dragon makes language learning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part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 routines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can learn to speak Chinese from as young as six months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Each student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 English teacher and a Chinese teacher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708703" y="802412"/>
            <a:ext cx="10787104" cy="40626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50926" y="1651339"/>
            <a:ext cx="70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has</a:t>
            </a:r>
            <a:endParaRPr lang="zh-CN" altLang="en-US" sz="1800"/>
          </a:p>
        </p:txBody>
      </p:sp>
      <p:sp>
        <p:nvSpPr>
          <p:cNvPr id="6" name="矩形 5"/>
          <p:cNvSpPr/>
          <p:nvPr/>
        </p:nvSpPr>
        <p:spPr>
          <a:xfrm>
            <a:off x="6852994" y="1195960"/>
            <a:ext cx="13837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students’</a:t>
            </a:r>
            <a:endParaRPr lang="zh-CN" altLang="en-US" sz="18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468023"/>
            <a:ext cx="11485848" cy="2265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考查名词所有格。句意：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Hatching Dragon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将语言学习作为学生们日常活动的一部分。根据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can learn to speak Chinese from as young as six months.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并结合备选词可知，此处表示幼儿园将语言学习作为学生们日常活动的一部分，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学生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，前无冠词，用复数形式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，结合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daily routines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可知，此处要用名词所有格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students’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students’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719125"/>
            <a:ext cx="11485848" cy="1822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考查时态和主谓一致。句意：每个学生有一位英语老师和一位中文老师。根据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student ... an English teacher and a Chinese teacher.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并结合备选词可知，此处表示有一位英语老师和一位中文老师，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student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为单数含义，要用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的第三人称单数形式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280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Teachers spend time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songs and talking with students in English and Chinese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Students also play games and have 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Ursula, a two-year-old child, can say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horse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Chinese and her Chinese vocabulary is over 50 words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708703" y="899293"/>
            <a:ext cx="10787104" cy="40626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82292" y="1352661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singing</a:t>
            </a:r>
            <a:endParaRPr lang="zh-CN" altLang="en-US" sz="1800"/>
          </a:p>
        </p:txBody>
      </p:sp>
      <p:sp>
        <p:nvSpPr>
          <p:cNvPr id="10" name="矩形 9"/>
          <p:cNvSpPr/>
          <p:nvPr/>
        </p:nvSpPr>
        <p:spPr>
          <a:xfrm>
            <a:off x="5288381" y="1962920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fun</a:t>
            </a:r>
            <a:endParaRPr lang="zh-CN" altLang="en-US" sz="180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34566" y="292175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考查固定短语。句意：老师们花时间唱歌，并用英语和中文与学生交谈。根据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songs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并结合备选词可知，此处表示唱歌，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spend time doing sth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花费时间做某事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，要用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34566" y="4615649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考查名词。句意：学生们也在那里玩游戏并且玩得开心。根据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Students also play games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并结合备选词可知，此处表示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玩得开心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，此处用其名词形式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have fun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玩得开心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，固定短语。故填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228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588127"/>
          </a:xfrm>
        </p:spPr>
        <p:txBody>
          <a:bodyPr/>
          <a:lstStyle/>
          <a:p>
            <a:pPr algn="ctr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eat bread and hamburgers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There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 Chinese food like </a:t>
            </a:r>
            <a:r>
              <a:rPr lang="en-US" altLang="zh-CN" sz="24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spring rolls and fried rice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866574" y="863399"/>
            <a:ext cx="10457265" cy="41299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63640" y="131443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is</a:t>
            </a:r>
            <a:endParaRPr lang="zh-CN" altLang="en-US" sz="2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295726"/>
            <a:ext cx="11485848" cy="1531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考查主谓一致。句意：也有像饺子、春卷和炒饭这样的中国食物。分析句子结构可知，此处为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be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句型，缺少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food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为不可数名词，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动词用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96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cost starts at 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350 a month for 10 hours a week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full-time care of 50 hours every week, it is 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_GB2312"/>
                <a:cs typeface="Times New Roman" panose="02020603050405020304" pitchFamily="18" charset="0"/>
              </a:rPr>
              <a:t>￡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500 a month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expensive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贵的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parents think the nursery is amazing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722887" y="924554"/>
            <a:ext cx="10760486" cy="40626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792537" y="1950029"/>
            <a:ext cx="6303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but</a:t>
            </a:r>
            <a:endParaRPr lang="zh-CN" altLang="en-US" sz="24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99695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考查连词。句意：很贵，但家长们认为这家幼儿园很棒。根据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expensive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贵的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parents think the nursery is amazing.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可知，此处句意发生转折，应用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连接。故填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32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1374"/>
          </a:xfrm>
        </p:spPr>
        <p:txBody>
          <a:bodyPr/>
          <a:lstStyle/>
          <a:p>
            <a:pPr algn="ctr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choose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funny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have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listen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student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want their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know more about China and be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Chinese culture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want my two kids to have a good start in life and it’s a great way to know another language,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Elliott Hammer, father of Barclay Hammer and his four-year-old sister Macy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722887" y="827285"/>
            <a:ext cx="10760486" cy="45243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57676" y="1196752"/>
            <a:ext cx="1272336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children</a:t>
            </a:r>
            <a:endParaRPr lang="zh-CN" altLang="en-US" sz="2400"/>
          </a:p>
        </p:txBody>
      </p:sp>
      <p:sp>
        <p:nvSpPr>
          <p:cNvPr id="6" name="矩形 5"/>
          <p:cNvSpPr/>
          <p:nvPr/>
        </p:nvSpPr>
        <p:spPr>
          <a:xfrm>
            <a:off x="8790665" y="1206047"/>
            <a:ext cx="1477520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interested</a:t>
            </a:r>
            <a:endParaRPr lang="zh-CN" altLang="en-US" sz="24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159822"/>
            <a:ext cx="11485848" cy="196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考查名词。句意：他们想让他们的孩子更多地了解中国并对中国文化感兴趣。根据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want their ... to know more about China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并结合备选词可知，此处表示父母希望孩子们更多地了解中国，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孩子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，结合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可知，此处要用其复数形式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5066330"/>
            <a:ext cx="11485848" cy="1481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考查形容词。根据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want their ... to know more about China and be ... in Chinese culture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文化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可知，此处指家长想让他们的孩子对中国文化感兴趣，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兴趣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interested in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感兴趣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interested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553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738</Words>
  <Application>Microsoft Office PowerPoint</Application>
  <PresentationFormat>自定义</PresentationFormat>
  <Paragraphs>38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黑体</vt:lpstr>
      <vt:lpstr>楷体</vt:lpstr>
      <vt:lpstr>楷体_GB2312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485</cp:revision>
  <dcterms:created xsi:type="dcterms:W3CDTF">2020-11-06T05:24:00Z</dcterms:created>
  <dcterms:modified xsi:type="dcterms:W3CDTF">2025-09-13T05:37:30Z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